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15" r:id="rId2"/>
    <p:sldId id="508" r:id="rId3"/>
    <p:sldId id="503" r:id="rId4"/>
    <p:sldId id="471" r:id="rId5"/>
    <p:sldId id="472" r:id="rId6"/>
    <p:sldId id="473" r:id="rId7"/>
    <p:sldId id="474" r:id="rId8"/>
    <p:sldId id="475" r:id="rId9"/>
    <p:sldId id="263" r:id="rId10"/>
    <p:sldId id="476" r:id="rId11"/>
    <p:sldId id="477" r:id="rId12"/>
    <p:sldId id="267" r:id="rId13"/>
    <p:sldId id="466" r:id="rId14"/>
    <p:sldId id="501" r:id="rId15"/>
    <p:sldId id="511" r:id="rId16"/>
    <p:sldId id="514" r:id="rId17"/>
    <p:sldId id="516" r:id="rId18"/>
    <p:sldId id="513" r:id="rId19"/>
  </p:sldIdLst>
  <p:sldSz cx="12192000" cy="6858000"/>
  <p:notesSz cx="9874250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515"/>
            <p14:sldId id="508"/>
            <p14:sldId id="503"/>
            <p14:sldId id="471"/>
            <p14:sldId id="472"/>
            <p14:sldId id="473"/>
            <p14:sldId id="474"/>
            <p14:sldId id="475"/>
            <p14:sldId id="263"/>
            <p14:sldId id="476"/>
            <p14:sldId id="477"/>
          </p14:sldIdLst>
        </p14:section>
        <p14:section name="Раздел без заголовка" id="{F8F7FA1B-17D6-4D62-9628-9A5210F9E51C}">
          <p14:sldIdLst>
            <p14:sldId id="267"/>
            <p14:sldId id="466"/>
            <p14:sldId id="501"/>
            <p14:sldId id="511"/>
            <p14:sldId id="514"/>
            <p14:sldId id="516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82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458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37" y="0"/>
            <a:ext cx="4278842" cy="341458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r">
              <a:defRPr sz="1100"/>
            </a:lvl1pPr>
          </a:lstStyle>
          <a:p>
            <a:fld id="{A7E2AFC6-7519-4A28-848B-C49E7D67F31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9" tIns="40010" rIns="80019" bIns="400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382"/>
            <a:ext cx="7899400" cy="2676584"/>
          </a:xfrm>
          <a:prstGeom prst="rect">
            <a:avLst/>
          </a:prstGeom>
        </p:spPr>
        <p:txBody>
          <a:bodyPr vert="horz" lIns="80019" tIns="40010" rIns="80019" bIns="400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278842" cy="341457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37" y="6456219"/>
            <a:ext cx="4278842" cy="341457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r">
              <a:defRPr sz="11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3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99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0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 bwMode="auto">
          <a:xfrm>
            <a:off x="87966" y="94413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537142" y="189402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2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4117219" y="836712"/>
            <a:ext cx="334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2400" b="1" dirty="0">
                <a:latin typeface="Calibri"/>
              </a:rPr>
              <a:t>Федеральные меры поддержки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D7554-E7F2-4BE8-B1C0-159859FC84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9220" r="9650" b="7806"/>
          <a:stretch/>
        </p:blipFill>
        <p:spPr>
          <a:xfrm>
            <a:off x="4170672" y="2109569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8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F480A4-643F-4B5C-885D-E0F50BCC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19425F-43EA-4EEB-A835-425DF7C4A678}"/>
              </a:ext>
            </a:extLst>
          </p:cNvPr>
          <p:cNvSpPr/>
          <p:nvPr/>
        </p:nvSpPr>
        <p:spPr bwMode="auto">
          <a:xfrm>
            <a:off x="5231904" y="512469"/>
            <a:ext cx="5891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ПРОИЗВОДСТВА 2024»</a:t>
            </a:r>
            <a:endParaRPr dirty="0"/>
          </a:p>
        </p:txBody>
      </p:sp>
      <p:sp>
        <p:nvSpPr>
          <p:cNvPr id="13" name="Скругленный прямоугольник 38">
            <a:extLst>
              <a:ext uri="{FF2B5EF4-FFF2-40B4-BE49-F238E27FC236}">
                <a16:creationId xmlns:a16="http://schemas.microsoft.com/office/drawing/2014/main" id="{2AA08241-BE68-47EB-87EC-81C348A92F31}"/>
              </a:ext>
            </a:extLst>
          </p:cNvPr>
          <p:cNvSpPr/>
          <p:nvPr/>
        </p:nvSpPr>
        <p:spPr bwMode="auto">
          <a:xfrm>
            <a:off x="5123891" y="443604"/>
            <a:ext cx="6107179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Кольцо 32">
            <a:extLst>
              <a:ext uri="{FF2B5EF4-FFF2-40B4-BE49-F238E27FC236}">
                <a16:creationId xmlns:a16="http://schemas.microsoft.com/office/drawing/2014/main" id="{C967CE8F-D7FF-4FD8-8EF3-B8C58A578F1E}"/>
              </a:ext>
            </a:extLst>
          </p:cNvPr>
          <p:cNvSpPr/>
          <p:nvPr/>
        </p:nvSpPr>
        <p:spPr bwMode="auto">
          <a:xfrm>
            <a:off x="5290497" y="206804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F41F11-27AB-4DAA-AD7F-1CC553F0E1CD}"/>
              </a:ext>
            </a:extLst>
          </p:cNvPr>
          <p:cNvSpPr/>
          <p:nvPr/>
        </p:nvSpPr>
        <p:spPr bwMode="auto">
          <a:xfrm>
            <a:off x="5746698" y="1348532"/>
            <a:ext cx="5531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79363"/>
                </a:solidFill>
              </a:rPr>
              <a:t>Для резидентов или управляющих индустриальных (промышленных) парков, обладающие в установленном законодательством порядке правами на здания/помещения, в которых предполагается использование приобретаемого оборудования</a:t>
            </a:r>
            <a:endParaRPr sz="1200" b="1" dirty="0">
              <a:solidFill>
                <a:srgbClr val="C79363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E4E4F98-52B9-422F-BB3C-68B15CD229EA}"/>
              </a:ext>
            </a:extLst>
          </p:cNvPr>
          <p:cNvGrpSpPr/>
          <p:nvPr/>
        </p:nvGrpSpPr>
        <p:grpSpPr bwMode="auto">
          <a:xfrm>
            <a:off x="5951984" y="3254641"/>
            <a:ext cx="5670909" cy="2070431"/>
            <a:chOff x="13042594" y="2615015"/>
            <a:chExt cx="5190340" cy="316536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8EF688F-2589-47A7-B9E2-BC9EF7EC1F2A}"/>
                </a:ext>
              </a:extLst>
            </p:cNvPr>
            <p:cNvSpPr/>
            <p:nvPr/>
          </p:nvSpPr>
          <p:spPr bwMode="auto">
            <a:xfrm>
              <a:off x="14730893" y="2615015"/>
              <a:ext cx="1423439" cy="79992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/>
                <a:t>от </a:t>
              </a:r>
              <a:r>
                <a:rPr lang="ru-RU" sz="1400" b="1" dirty="0">
                  <a:solidFill>
                    <a:srgbClr val="C00000"/>
                  </a:solidFill>
                </a:rPr>
                <a:t>1 млн </a:t>
              </a:r>
              <a:r>
                <a:rPr lang="ru-RU" sz="1400" dirty="0"/>
                <a:t>рублей</a:t>
              </a:r>
              <a:r>
                <a:rPr lang="ru-RU" sz="1400" b="1" dirty="0">
                  <a:solidFill>
                    <a:srgbClr val="C00000"/>
                  </a:solidFill>
                </a:rPr>
                <a:t> </a:t>
              </a:r>
              <a:endParaRPr sz="1400" dirty="0"/>
            </a:p>
            <a:p>
              <a:pPr>
                <a:defRPr/>
              </a:pPr>
              <a:r>
                <a:rPr lang="ru-RU" sz="1400" dirty="0"/>
                <a:t>до </a:t>
              </a:r>
              <a:r>
                <a:rPr lang="ru-RU" sz="1400" b="1" dirty="0">
                  <a:solidFill>
                    <a:srgbClr val="C00000"/>
                  </a:solidFill>
                </a:rPr>
                <a:t>15 млн </a:t>
              </a:r>
              <a:r>
                <a:rPr lang="ru-RU" sz="1400" dirty="0"/>
                <a:t>рублей</a:t>
              </a:r>
              <a:endParaRPr sz="140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7C1B177-AD47-49DD-A42B-B5059089D24A}"/>
                </a:ext>
              </a:extLst>
            </p:cNvPr>
            <p:cNvSpPr/>
            <p:nvPr/>
          </p:nvSpPr>
          <p:spPr bwMode="auto">
            <a:xfrm>
              <a:off x="14730893" y="3524005"/>
              <a:ext cx="1179890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/>
                <a:t>до </a:t>
              </a:r>
              <a:r>
                <a:rPr lang="ru-RU" sz="1400" b="1" dirty="0">
                  <a:solidFill>
                    <a:srgbClr val="C00000"/>
                  </a:solidFill>
                </a:rPr>
                <a:t>60</a:t>
              </a:r>
              <a:r>
                <a:rPr lang="ru-RU" sz="1400" dirty="0"/>
                <a:t> месяцев</a:t>
              </a:r>
              <a:endParaRPr sz="140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16CBF62-3233-431A-9BC0-3E4D58B5E2DA}"/>
                </a:ext>
              </a:extLst>
            </p:cNvPr>
            <p:cNvSpPr/>
            <p:nvPr/>
          </p:nvSpPr>
          <p:spPr bwMode="auto">
            <a:xfrm>
              <a:off x="14730893" y="4321701"/>
              <a:ext cx="3502041" cy="14586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C00000"/>
                  </a:solidFill>
                </a:rPr>
                <a:t>5% годовых, </a:t>
              </a:r>
              <a:r>
                <a:rPr lang="ru-RU" sz="1400" dirty="0"/>
                <a:t>в случае нарушения заемщиком требований к сроку ввода приобретенного оборудования в промышленную эксплуатацию – увеличивается </a:t>
              </a:r>
              <a:r>
                <a:rPr lang="ru-RU" sz="1400" b="1" dirty="0"/>
                <a:t>до 10%</a:t>
              </a:r>
              <a:endParaRPr sz="1400" b="1" dirty="0"/>
            </a:p>
          </p:txBody>
        </p:sp>
        <p:pic>
          <p:nvPicPr>
            <p:cNvPr id="24" name="Picture 6" descr="https://stomatologspb.ru/wp-content/uploads/ruble_PNG26.png">
              <a:extLst>
                <a:ext uri="{FF2B5EF4-FFF2-40B4-BE49-F238E27FC236}">
                  <a16:creationId xmlns:a16="http://schemas.microsoft.com/office/drawing/2014/main" id="{CEFFC7CE-F372-444B-96E2-C86307608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79"/>
              <a:ext cx="360000" cy="395272"/>
            </a:xfrm>
            <a:prstGeom prst="rect">
              <a:avLst/>
            </a:prstGeom>
            <a:noFill/>
          </p:spPr>
        </p:pic>
        <p:pic>
          <p:nvPicPr>
            <p:cNvPr id="25" name="Picture 4" descr="https://xn----8sbkdgnibjafxdci9g.xn--p1ai/wp-content/uploads/2019/12/srok-obuchenija.png">
              <a:extLst>
                <a:ext uri="{FF2B5EF4-FFF2-40B4-BE49-F238E27FC236}">
                  <a16:creationId xmlns:a16="http://schemas.microsoft.com/office/drawing/2014/main" id="{EEC1D00E-FCB5-4F84-B165-D09CD350F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95271"/>
            </a:xfrm>
            <a:prstGeom prst="rect">
              <a:avLst/>
            </a:prstGeom>
            <a:noFill/>
          </p:spPr>
        </p:pic>
        <p:pic>
          <p:nvPicPr>
            <p:cNvPr id="26" name="Picture 6" descr="https://xn--b1aqpp2b.xn----8sbg5beewf.xn--p1ai/images/9519f396-be5f-62ad-b139-a010fd802c7a.png">
              <a:extLst>
                <a:ext uri="{FF2B5EF4-FFF2-40B4-BE49-F238E27FC236}">
                  <a16:creationId xmlns:a16="http://schemas.microsoft.com/office/drawing/2014/main" id="{7297BAC8-4E8C-42ED-99B4-CC9090786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5932B65-13BC-4A33-8ADE-DDC8F147B568}"/>
                </a:ext>
              </a:extLst>
            </p:cNvPr>
            <p:cNvSpPr/>
            <p:nvPr/>
          </p:nvSpPr>
          <p:spPr bwMode="auto">
            <a:xfrm>
              <a:off x="13042594" y="2768902"/>
              <a:ext cx="732406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СУММА</a:t>
              </a:r>
              <a:endParaRPr sz="1400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8B83A52-BDDF-4B43-9FC1-4F1273B7B87A}"/>
                </a:ext>
              </a:extLst>
            </p:cNvPr>
            <p:cNvSpPr/>
            <p:nvPr/>
          </p:nvSpPr>
          <p:spPr bwMode="auto">
            <a:xfrm>
              <a:off x="13158811" y="3539393"/>
              <a:ext cx="547544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СРОК</a:t>
              </a:r>
              <a:endParaRPr sz="1400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4405C6D-7A81-401F-9E54-E0E4E356D8C8}"/>
                </a:ext>
              </a:extLst>
            </p:cNvPr>
            <p:cNvSpPr/>
            <p:nvPr/>
          </p:nvSpPr>
          <p:spPr bwMode="auto">
            <a:xfrm>
              <a:off x="13042918" y="4289828"/>
              <a:ext cx="720669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СТАВКА</a:t>
              </a:r>
              <a:endParaRPr sz="1400" dirty="0"/>
            </a:p>
          </p:txBody>
        </p:sp>
      </p:grp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9C9F183-BFB4-4B92-8C6C-1B16C07E3B0C}"/>
              </a:ext>
            </a:extLst>
          </p:cNvPr>
          <p:cNvCxnSpPr>
            <a:cxnSpLocks/>
          </p:cNvCxnSpPr>
          <p:nvPr/>
        </p:nvCxnSpPr>
        <p:spPr bwMode="auto">
          <a:xfrm>
            <a:off x="5879976" y="2221400"/>
            <a:ext cx="512653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DDFA41A-0C8C-4D59-BE5A-1C7BB4A2D85C}"/>
              </a:ext>
            </a:extLst>
          </p:cNvPr>
          <p:cNvSpPr txBox="1"/>
          <p:nvPr/>
        </p:nvSpPr>
        <p:spPr>
          <a:xfrm>
            <a:off x="5877898" y="2321880"/>
            <a:ext cx="5126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 какие цели?</a:t>
            </a:r>
          </a:p>
          <a:p>
            <a:r>
              <a:rPr lang="ru-RU" sz="1400" dirty="0"/>
              <a:t>Приобретение оборудования для осуществления производственной деятельности на территории промышленного парка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7C9329-C923-40C3-00FC-BF337146B2F0}"/>
              </a:ext>
            </a:extLst>
          </p:cNvPr>
          <p:cNvSpPr/>
          <p:nvPr/>
        </p:nvSpPr>
        <p:spPr bwMode="auto">
          <a:xfrm>
            <a:off x="6146981" y="5464395"/>
            <a:ext cx="5796347" cy="92333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Подать заявку</a:t>
            </a:r>
          </a:p>
          <a:p>
            <a:pPr>
              <a:defRPr/>
            </a:pPr>
            <a:r>
              <a:rPr lang="ru-RU" dirty="0"/>
              <a:t>1. на Цифровой платформе МСП.РФ</a:t>
            </a:r>
          </a:p>
          <a:p>
            <a:pPr>
              <a:defRPr/>
            </a:pPr>
            <a:r>
              <a:rPr lang="ru-RU" dirty="0"/>
              <a:t>2. в сервисе «Мои субсидии»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5C4F7-6943-C07F-D601-B07ABC364642}"/>
              </a:ext>
            </a:extLst>
          </p:cNvPr>
          <p:cNvSpPr txBox="1"/>
          <p:nvPr/>
        </p:nvSpPr>
        <p:spPr>
          <a:xfrm>
            <a:off x="207768" y="11663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  <p:extLst>
      <p:ext uri="{BB962C8B-B14F-4D97-AF65-F5344CB8AC3E}">
        <p14:creationId xmlns:p14="http://schemas.microsoft.com/office/powerpoint/2010/main" val="295055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-615" t="17978" r="1"/>
          <a:stretch/>
        </p:blipFill>
        <p:spPr>
          <a:xfrm>
            <a:off x="335360" y="1484784"/>
            <a:ext cx="11777418" cy="5256584"/>
          </a:xfrm>
          <a:prstGeom prst="rect">
            <a:avLst/>
          </a:prstGeom>
        </p:spPr>
      </p:pic>
      <p:sp>
        <p:nvSpPr>
          <p:cNvPr id="3" name="Скругленный прямоугольник 38">
            <a:extLst>
              <a:ext uri="{FF2B5EF4-FFF2-40B4-BE49-F238E27FC236}">
                <a16:creationId xmlns:a16="http://schemas.microsoft.com/office/drawing/2014/main" id="{49B71651-61E6-B790-6EFD-47E7A8E11A90}"/>
              </a:ext>
            </a:extLst>
          </p:cNvPr>
          <p:cNvSpPr/>
          <p:nvPr/>
        </p:nvSpPr>
        <p:spPr bwMode="auto">
          <a:xfrm>
            <a:off x="695400" y="380167"/>
            <a:ext cx="6107179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6797C6-D55F-465A-DED6-5C831BA476A9}"/>
              </a:ext>
            </a:extLst>
          </p:cNvPr>
          <p:cNvSpPr/>
          <p:nvPr/>
        </p:nvSpPr>
        <p:spPr bwMode="auto">
          <a:xfrm>
            <a:off x="803411" y="481781"/>
            <a:ext cx="5891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«СТРОИТЕЛЬСТВО»</a:t>
            </a:r>
            <a:endParaRPr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CCDB64-EC20-5F68-48E7-8A9537C3C101}"/>
              </a:ext>
            </a:extLst>
          </p:cNvPr>
          <p:cNvSpPr/>
          <p:nvPr/>
        </p:nvSpPr>
        <p:spPr bwMode="auto">
          <a:xfrm>
            <a:off x="6960096" y="260602"/>
            <a:ext cx="5796347" cy="92333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Подать заявку</a:t>
            </a:r>
          </a:p>
          <a:p>
            <a:pPr>
              <a:defRPr/>
            </a:pPr>
            <a:r>
              <a:rPr lang="ru-RU" dirty="0"/>
              <a:t>1. на Цифровой платформе МСП.РФ</a:t>
            </a:r>
          </a:p>
          <a:p>
            <a:pPr>
              <a:defRPr/>
            </a:pPr>
            <a:r>
              <a:rPr lang="ru-RU" dirty="0"/>
              <a:t>2. в сервисе «Мои субсидии»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872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 bwMode="auto">
          <a:xfrm>
            <a:off x="210842" y="1233820"/>
            <a:ext cx="5659821" cy="632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lang="ru-RU" sz="1950" b="1" spc="-15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lang="ru-RU"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spc="-70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1950" b="1" spc="-145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 rot="10800000" flipV="1">
            <a:off x="564601" y="2172979"/>
            <a:ext cx="4704658" cy="5736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latin typeface="Calibri"/>
                <a:cs typeface="Calibri"/>
              </a:rPr>
              <a:t>Запись </a:t>
            </a:r>
            <a:r>
              <a:rPr dirty="0">
                <a:latin typeface="Calibri"/>
                <a:cs typeface="Calibri"/>
              </a:rPr>
              <a:t>на </a:t>
            </a:r>
            <a:r>
              <a:rPr spc="-10" dirty="0" err="1">
                <a:latin typeface="Calibri"/>
                <a:cs typeface="Calibri"/>
              </a:rPr>
              <a:t>офлайн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онлайн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обучающие</a:t>
            </a:r>
            <a:r>
              <a:rPr dirty="0">
                <a:latin typeface="Calibri"/>
                <a:cs typeface="Calibri"/>
              </a:rPr>
              <a:t> </a:t>
            </a:r>
            <a:endParaRPr lang="ru-RU" dirty="0"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spc="-5" dirty="0" err="1">
                <a:latin typeface="Calibri"/>
                <a:cs typeface="Calibri"/>
              </a:rPr>
              <a:t>мероприятия</a:t>
            </a:r>
            <a:r>
              <a:rPr lang="ru-RU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</a:t>
            </a:r>
            <a:r>
              <a:rPr lang="ru-RU" dirty="0">
                <a:latin typeface="Calibri"/>
                <a:cs typeface="Calibri"/>
              </a:rPr>
              <a:t>4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 err="1">
                <a:latin typeface="Calibri"/>
                <a:cs typeface="Calibri"/>
              </a:rPr>
              <a:t>году</a:t>
            </a:r>
            <a:endParaRPr lang="ru-RU" spc="-25" dirty="0">
              <a:latin typeface="Calibri"/>
              <a:cs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47550" y="1098424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484626" y="135380"/>
            <a:ext cx="786837" cy="459063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6773" y="226458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</a:t>
            </a:r>
            <a:endParaRPr lang="ru-RU" sz="2000" dirty="0">
              <a:latin typeface="Arial Black"/>
            </a:endParaRPr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1203158" y="129269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FE0935E-05BF-D8B2-283A-11F1AAF2E091}"/>
              </a:ext>
            </a:extLst>
          </p:cNvPr>
          <p:cNvSpPr txBox="1"/>
          <p:nvPr/>
        </p:nvSpPr>
        <p:spPr bwMode="auto">
          <a:xfrm>
            <a:off x="92609" y="3804437"/>
            <a:ext cx="5659821" cy="6099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lang="ru-RU" sz="1950" b="1" spc="-65" dirty="0">
                <a:solidFill>
                  <a:srgbClr val="1D1D1B"/>
                </a:solidFill>
                <a:cs typeface="Calibri"/>
              </a:rPr>
              <a:t>ПРОГРАММА ПО РАЗМЕЩЕНИЮ И ПРОДВИЖЕНИЮ УСЛУГ НА МАРКЕТПЛЕЙСЕ АВИТО</a:t>
            </a:r>
            <a:endParaRPr lang="ru-RU" sz="1950" dirty="0">
              <a:latin typeface="Calibri"/>
              <a:cs typeface="Calibri"/>
            </a:endParaRPr>
          </a:p>
        </p:txBody>
      </p:sp>
      <p:sp>
        <p:nvSpPr>
          <p:cNvPr id="3" name="Скругленный прямоугольник 9">
            <a:extLst>
              <a:ext uri="{FF2B5EF4-FFF2-40B4-BE49-F238E27FC236}">
                <a16:creationId xmlns:a16="http://schemas.microsoft.com/office/drawing/2014/main" id="{D4C0933B-A443-6EF4-10ED-C4D0C4D517FF}"/>
              </a:ext>
            </a:extLst>
          </p:cNvPr>
          <p:cNvSpPr/>
          <p:nvPr/>
        </p:nvSpPr>
        <p:spPr bwMode="auto">
          <a:xfrm>
            <a:off x="129317" y="3669041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6A157-9AB8-E4BE-408B-602ADACE8042}"/>
              </a:ext>
            </a:extLst>
          </p:cNvPr>
          <p:cNvSpPr txBox="1"/>
          <p:nvPr/>
        </p:nvSpPr>
        <p:spPr>
          <a:xfrm>
            <a:off x="400490" y="4629269"/>
            <a:ext cx="53886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Предпринимателям и самозанятым доступно удвоение рекламного бюджета на продвижение своих объявлений на площадке. Первый платеж – не менее 3 000 рублей. Максимальная сумма бонусов за программу – 22 000 рублей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57F451-8D3A-6DAE-B4C0-50CB908C12BB}"/>
              </a:ext>
            </a:extLst>
          </p:cNvPr>
          <p:cNvGrpSpPr/>
          <p:nvPr/>
        </p:nvGrpSpPr>
        <p:grpSpPr bwMode="auto">
          <a:xfrm>
            <a:off x="6071343" y="851036"/>
            <a:ext cx="5755889" cy="1152047"/>
            <a:chOff x="9207794" y="1270782"/>
            <a:chExt cx="5753428" cy="106783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F63CA26-CAC0-2443-AD05-18D99306441E}"/>
                </a:ext>
              </a:extLst>
            </p:cNvPr>
            <p:cNvSpPr/>
            <p:nvPr/>
          </p:nvSpPr>
          <p:spPr bwMode="auto">
            <a:xfrm>
              <a:off x="9207794" y="1615004"/>
              <a:ext cx="5659821" cy="6518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ПРЕДОСТАВЛЕНИЕ БЕСПЛАТНОГО ДОСТУПА </a:t>
              </a:r>
              <a:endParaRPr dirty="0"/>
            </a:p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К СИСТЕМЕ ЭЛЕКТРОННОГО ДОКУМЕНТООБОРОТА</a:t>
              </a:r>
              <a:endParaRPr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349FB94-28B4-11B3-ABC2-BA57C55D88D5}"/>
                </a:ext>
              </a:extLst>
            </p:cNvPr>
            <p:cNvGrpSpPr/>
            <p:nvPr/>
          </p:nvGrpSpPr>
          <p:grpSpPr bwMode="auto">
            <a:xfrm>
              <a:off x="9301401" y="1270782"/>
              <a:ext cx="5659821" cy="1067838"/>
              <a:chOff x="-3946200" y="3510604"/>
              <a:chExt cx="5659821" cy="1067838"/>
            </a:xfrm>
          </p:grpSpPr>
          <p:sp>
            <p:nvSpPr>
              <p:cNvPr id="30" name="Скругленный прямоугольник 52">
                <a:extLst>
                  <a:ext uri="{FF2B5EF4-FFF2-40B4-BE49-F238E27FC236}">
                    <a16:creationId xmlns:a16="http://schemas.microsoft.com/office/drawing/2014/main" id="{B2315AEB-00C1-C951-D16C-C0AF3BE9F3B2}"/>
                  </a:ext>
                </a:extLst>
              </p:cNvPr>
              <p:cNvSpPr/>
              <p:nvPr/>
            </p:nvSpPr>
            <p:spPr bwMode="auto">
              <a:xfrm>
                <a:off x="-3946200" y="3742379"/>
                <a:ext cx="5659821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CE529322-7406-0576-0218-8ADE6120CD3A}"/>
                  </a:ext>
                </a:extLst>
              </p:cNvPr>
              <p:cNvGrpSpPr/>
              <p:nvPr/>
            </p:nvGrpSpPr>
            <p:grpSpPr bwMode="auto">
              <a:xfrm>
                <a:off x="850422" y="3510604"/>
                <a:ext cx="816395" cy="408623"/>
                <a:chOff x="850422" y="3510604"/>
                <a:chExt cx="816395" cy="408623"/>
              </a:xfrm>
            </p:grpSpPr>
            <p:sp>
              <p:nvSpPr>
                <p:cNvPr id="32" name="Скругленный прямоугольник 14">
                  <a:extLst>
                    <a:ext uri="{FF2B5EF4-FFF2-40B4-BE49-F238E27FC236}">
                      <a16:creationId xmlns:a16="http://schemas.microsoft.com/office/drawing/2014/main" id="{E0D6CA2A-0048-7E9C-D540-563FAA091842}"/>
                    </a:ext>
                  </a:extLst>
                </p:cNvPr>
                <p:cNvSpPr/>
                <p:nvPr/>
              </p:nvSpPr>
              <p:spPr bwMode="auto">
                <a:xfrm>
                  <a:off x="887391" y="3524622"/>
                  <a:ext cx="751513" cy="380588"/>
                </a:xfrm>
                <a:prstGeom prst="flowChartAlternateProcess">
                  <a:avLst/>
                </a:prstGeom>
                <a:solidFill>
                  <a:srgbClr val="E04D39"/>
                </a:solidFill>
                <a:ln w="57150">
                  <a:solidFill>
                    <a:srgbClr val="E04D3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/>
                </a:p>
              </p:txBody>
            </p:sp>
            <p:sp>
              <p:nvSpPr>
                <p:cNvPr id="33" name="Прямоугольник 1">
                  <a:extLst>
                    <a:ext uri="{FF2B5EF4-FFF2-40B4-BE49-F238E27FC236}">
                      <a16:creationId xmlns:a16="http://schemas.microsoft.com/office/drawing/2014/main" id="{F050FCC9-D1C7-486E-C134-083C4BE46B00}"/>
                    </a:ext>
                  </a:extLst>
                </p:cNvPr>
                <p:cNvSpPr/>
                <p:nvPr/>
              </p:nvSpPr>
              <p:spPr bwMode="auto">
                <a:xfrm>
                  <a:off x="850422" y="3510604"/>
                  <a:ext cx="816395" cy="408623"/>
                </a:xfrm>
                <a:prstGeom prst="flowChartAlternateProcess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ru-RU" b="1" spc="5" dirty="0">
                      <a:solidFill>
                        <a:schemeClr val="bg1"/>
                      </a:solidFill>
                      <a:cs typeface="Calibri"/>
                    </a:rPr>
                    <a:t>СМСП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9BF023F-630F-1FBE-E9D7-F239076CF4F1}"/>
              </a:ext>
            </a:extLst>
          </p:cNvPr>
          <p:cNvSpPr txBox="1"/>
          <p:nvPr/>
        </p:nvSpPr>
        <p:spPr bwMode="auto">
          <a:xfrm flipH="1">
            <a:off x="6323972" y="2030776"/>
            <a:ext cx="5475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Услуга включает в себя доступ к сервису по передаче данных и пакет исходящих документов для взаимодействия с контрагентами в системе электронного документооборота (в количестве до 600 штук) сроком на 1 год.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0EFE92F1-4F4D-E3F9-E391-6BEEBBF6BDA8}"/>
              </a:ext>
            </a:extLst>
          </p:cNvPr>
          <p:cNvSpPr txBox="1"/>
          <p:nvPr/>
        </p:nvSpPr>
        <p:spPr bwMode="auto">
          <a:xfrm>
            <a:off x="6550317" y="4672871"/>
            <a:ext cx="529272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 err="1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pc="-15" dirty="0" err="1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30" dirty="0" err="1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r>
              <a:rPr lang="ru-RU" spc="-30" dirty="0">
                <a:solidFill>
                  <a:srgbClr val="1D1D1B"/>
                </a:solidFill>
                <a:latin typeface="Calibri"/>
                <a:cs typeface="Calibri"/>
              </a:rPr>
              <a:t>  с предоставлением ЭЦП.  </a:t>
            </a: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C84FA615-6520-6E63-199B-BCEB8C3FFE13}"/>
              </a:ext>
            </a:extLst>
          </p:cNvPr>
          <p:cNvSpPr txBox="1"/>
          <p:nvPr/>
        </p:nvSpPr>
        <p:spPr bwMode="auto">
          <a:xfrm>
            <a:off x="6396749" y="3775894"/>
            <a:ext cx="5599863" cy="8533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b="1" dirty="0">
                <a:latin typeface="Calibri"/>
                <a:cs typeface="Calibri"/>
              </a:rPr>
              <a:t>ПРЕДОСТАВЛЕНИЕ БЕСПЛАТНОГО  ДОСТУПА</a:t>
            </a:r>
          </a:p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b="1" dirty="0">
                <a:latin typeface="Calibri"/>
                <a:cs typeface="Calibri"/>
              </a:rPr>
              <a:t>К СЕРВИСУ ДЛЯ СДАЧИ ОТЧЕТНОСТИ  В ФНС, ПФР, ФСС, РОССТАТ, ЦБ РФ (на выбор) НА ОДИН ГОД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37" name="Скругленный прямоугольник 52">
            <a:extLst>
              <a:ext uri="{FF2B5EF4-FFF2-40B4-BE49-F238E27FC236}">
                <a16:creationId xmlns:a16="http://schemas.microsoft.com/office/drawing/2014/main" id="{550D1851-0DFB-3CF0-A6DD-36D9831FA22E}"/>
              </a:ext>
            </a:extLst>
          </p:cNvPr>
          <p:cNvSpPr/>
          <p:nvPr/>
        </p:nvSpPr>
        <p:spPr bwMode="auto">
          <a:xfrm>
            <a:off x="6224424" y="3732292"/>
            <a:ext cx="5838259" cy="89697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Прямоугольник 1">
            <a:extLst>
              <a:ext uri="{FF2B5EF4-FFF2-40B4-BE49-F238E27FC236}">
                <a16:creationId xmlns:a16="http://schemas.microsoft.com/office/drawing/2014/main" id="{4216AC8E-22C4-6378-9ED7-2346733DACFD}"/>
              </a:ext>
            </a:extLst>
          </p:cNvPr>
          <p:cNvSpPr/>
          <p:nvPr/>
        </p:nvSpPr>
        <p:spPr bwMode="auto">
          <a:xfrm>
            <a:off x="11624381" y="2523598"/>
            <a:ext cx="816395" cy="408623"/>
          </a:xfrm>
          <a:prstGeom prst="flowChartAlternateProcess">
            <a:avLst/>
          </a:prstGeom>
          <a:grp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" dirty="0">
                <a:solidFill>
                  <a:schemeClr val="bg1"/>
                </a:solidFill>
                <a:cs typeface="Calibri"/>
              </a:rPr>
              <a:t>СМСП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 bwMode="auto">
          <a:xfrm>
            <a:off x="1306806" y="4885992"/>
            <a:ext cx="3461138" cy="794414"/>
          </a:xfrm>
          <a:prstGeom prst="parallelogram">
            <a:avLst>
              <a:gd name="adj" fmla="val 25000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2</a:t>
            </a:r>
            <a:endParaRPr lang="ru-RU" sz="2000" dirty="0">
              <a:latin typeface="Arial Black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22524" y="1395632"/>
            <a:ext cx="512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b="1">
                <a:solidFill>
                  <a:srgbClr val="562212"/>
                </a:solidFill>
                <a:cs typeface="Calibri"/>
              </a:rPr>
              <a:t>ПОВЫШЕНИЕ</a:t>
            </a:r>
            <a:r>
              <a:rPr lang="ru-RU" b="1" spc="-5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КВАЛИФИКАЦИИ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 СОТРУДНИКОВ</a:t>
            </a:r>
            <a:r>
              <a:rPr lang="ru-RU" b="1" spc="-6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СУБЪЕКТА </a:t>
            </a:r>
            <a:r>
              <a:rPr lang="ru-RU" b="1" spc="-42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МСП</a:t>
            </a:r>
            <a:r>
              <a:rPr lang="ru-RU" b="1" spc="-1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ПО</a:t>
            </a:r>
            <a:r>
              <a:rPr lang="ru-RU" b="1" spc="-2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РАБОТЕ</a:t>
            </a:r>
            <a:r>
              <a:rPr lang="ru-RU" b="1" spc="-5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НА МАРКЕТПЛЕЙСАХ</a:t>
            </a:r>
            <a:endParaRPr lang="ru-RU">
              <a:solidFill>
                <a:srgbClr val="562212"/>
              </a:solidFill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7642" y="2384100"/>
            <a:ext cx="5000158" cy="257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Calibri"/>
              </a:rPr>
              <a:t>Повышение 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квалификации 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одного сотрудника </a:t>
            </a:r>
            <a:r>
              <a:rPr lang="ru-RU" spc="-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субъекта МСП на</a:t>
            </a:r>
            <a:r>
              <a:rPr lang="ru-RU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безвозмездной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основе по работе на маркетплейсах:</a:t>
            </a:r>
            <a:endParaRPr dirty="0"/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endParaRPr lang="ru-RU" sz="1000" spc="5" dirty="0">
              <a:solidFill>
                <a:srgbClr val="1D1D1B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Wildberries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Ozon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Kazan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Express,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>
                <a:solidFill>
                  <a:srgbClr val="C00000"/>
                </a:solidFill>
                <a:cs typeface="Calibri"/>
              </a:rPr>
              <a:t>Яндекс. Маркет  </a:t>
            </a:r>
            <a:endParaRPr dirty="0"/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endParaRPr lang="ru-RU" b="1" spc="5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424372" y="4924738"/>
            <a:ext cx="383996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solidFill>
                  <a:srgbClr val="1D1D1B"/>
                </a:solidFill>
                <a:cs typeface="Calibri"/>
              </a:rPr>
              <a:t>С получением</a:t>
            </a:r>
            <a:r>
              <a:rPr lang="ru-RU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удостоверения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-10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повышении квалификации</a:t>
            </a:r>
            <a:endParaRPr dirty="0"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195873" y="970116"/>
            <a:ext cx="5659821" cy="1119280"/>
            <a:chOff x="-7065963" y="3416693"/>
            <a:chExt cx="5659821" cy="1119280"/>
          </a:xfrm>
        </p:grpSpPr>
        <p:sp>
          <p:nvSpPr>
            <p:cNvPr id="33" name="Скругленный прямоугольник 32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5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6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26" name="Picture 2" descr="https://www.pngall.com/wp-content/uploads/10/Diploma-Vector-No-Background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2524" y="4820678"/>
            <a:ext cx="871013" cy="872791"/>
          </a:xfrm>
          <a:prstGeom prst="rect">
            <a:avLst/>
          </a:prstGeom>
          <a:noFill/>
        </p:spPr>
      </p:pic>
      <p:sp>
        <p:nvSpPr>
          <p:cNvPr id="42" name="Параллелограмм 41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B7DF14-15FB-6465-9913-B6DD2F4ED5F1}"/>
              </a:ext>
            </a:extLst>
          </p:cNvPr>
          <p:cNvSpPr/>
          <p:nvPr/>
        </p:nvSpPr>
        <p:spPr bwMode="auto">
          <a:xfrm>
            <a:off x="6291733" y="1434635"/>
            <a:ext cx="512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b="1" dirty="0">
                <a:solidFill>
                  <a:srgbClr val="562212"/>
                </a:solidFill>
                <a:cs typeface="Calibri"/>
              </a:rPr>
              <a:t>ЗАПИСЬ НА ОБУЧАЮЩИЕ МОДУЛИ ПО РАБОТЕ НА МАРКЕТПЛЕЙСАХ ДЛЯ САМОЗАНЯТЫХ</a:t>
            </a:r>
            <a:endParaRPr lang="ru-RU" dirty="0">
              <a:solidFill>
                <a:srgbClr val="562212"/>
              </a:solidFill>
              <a:cs typeface="Calibri"/>
            </a:endParaRPr>
          </a:p>
        </p:txBody>
      </p:sp>
      <p:sp>
        <p:nvSpPr>
          <p:cNvPr id="5" name="Скругленный прямоугольник 32">
            <a:extLst>
              <a:ext uri="{FF2B5EF4-FFF2-40B4-BE49-F238E27FC236}">
                <a16:creationId xmlns:a16="http://schemas.microsoft.com/office/drawing/2014/main" id="{845CA7E7-62EC-301A-35A0-36A0F637373B}"/>
              </a:ext>
            </a:extLst>
          </p:cNvPr>
          <p:cNvSpPr/>
          <p:nvPr/>
        </p:nvSpPr>
        <p:spPr bwMode="auto">
          <a:xfrm>
            <a:off x="6142844" y="126735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922C6-18DF-4CC9-8130-9D2EC8A672ED}"/>
              </a:ext>
            </a:extLst>
          </p:cNvPr>
          <p:cNvSpPr txBox="1"/>
          <p:nvPr/>
        </p:nvSpPr>
        <p:spPr>
          <a:xfrm>
            <a:off x="6291733" y="2186530"/>
            <a:ext cx="5107033" cy="2378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5" dirty="0">
                <a:solidFill>
                  <a:srgbClr val="1D1D1B"/>
                </a:solidFill>
                <a:cs typeface="Calibri"/>
              </a:rPr>
              <a:t>Обучающие модули по работе на маркетплейсах для самозанятых на</a:t>
            </a:r>
            <a:r>
              <a:rPr lang="ru-RU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безвозмездной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основе по работе на маркетплейсах:</a:t>
            </a:r>
            <a:endParaRPr lang="ru-RU" dirty="0"/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Wildberries,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Ozon,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 err="1">
                <a:solidFill>
                  <a:srgbClr val="C00000"/>
                </a:solidFill>
                <a:cs typeface="Calibri"/>
              </a:rPr>
              <a:t>KazanExpress</a:t>
            </a:r>
            <a:r>
              <a:rPr lang="en-US" b="1" spc="5" dirty="0">
                <a:solidFill>
                  <a:srgbClr val="C00000"/>
                </a:solidFill>
                <a:cs typeface="Calibri"/>
              </a:rPr>
              <a:t>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>
                <a:solidFill>
                  <a:srgbClr val="C00000"/>
                </a:solidFill>
                <a:cs typeface="Calibri"/>
              </a:rPr>
              <a:t>Яндекс. Маркет  </a:t>
            </a:r>
            <a:endParaRPr lang="ru-RU" dirty="0"/>
          </a:p>
          <a:p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149CB6BB-983C-AED0-9953-C43F8D1A92FE}"/>
              </a:ext>
            </a:extLst>
          </p:cNvPr>
          <p:cNvSpPr/>
          <p:nvPr/>
        </p:nvSpPr>
        <p:spPr bwMode="auto">
          <a:xfrm>
            <a:off x="7347219" y="4805980"/>
            <a:ext cx="3637066" cy="922625"/>
          </a:xfrm>
          <a:prstGeom prst="parallelogram">
            <a:avLst>
              <a:gd name="adj" fmla="val 25000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83D8C0-2418-7DD5-2FCD-62F8F7DF2ABD}"/>
              </a:ext>
            </a:extLst>
          </p:cNvPr>
          <p:cNvSpPr/>
          <p:nvPr/>
        </p:nvSpPr>
        <p:spPr bwMode="auto">
          <a:xfrm>
            <a:off x="7444964" y="4789849"/>
            <a:ext cx="3324646" cy="92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solidFill>
                  <a:srgbClr val="1D1D1B"/>
                </a:solidFill>
                <a:cs typeface="Calibri"/>
              </a:rPr>
              <a:t>С получением</a:t>
            </a:r>
            <a:r>
              <a:rPr lang="ru-RU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 сертификата о прохождении дополнительного образования </a:t>
            </a:r>
            <a:endParaRPr dirty="0"/>
          </a:p>
        </p:txBody>
      </p:sp>
      <p:pic>
        <p:nvPicPr>
          <p:cNvPr id="13" name="Picture 2" descr="https://www.pngall.com/wp-content/uploads/10/Diploma-Vector-No-Background.png">
            <a:extLst>
              <a:ext uri="{FF2B5EF4-FFF2-40B4-BE49-F238E27FC236}">
                <a16:creationId xmlns:a16="http://schemas.microsoft.com/office/drawing/2014/main" id="{DA9C6342-D639-708B-9F41-0073FA59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476206" y="4830898"/>
            <a:ext cx="871013" cy="87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4320238" y="2081308"/>
            <a:ext cx="1756783" cy="2206825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object 7"/>
          <p:cNvSpPr txBox="1"/>
          <p:nvPr/>
        </p:nvSpPr>
        <p:spPr bwMode="auto">
          <a:xfrm>
            <a:off x="308659" y="1165451"/>
            <a:ext cx="5659821" cy="57054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 algn="ctr">
              <a:lnSpc>
                <a:spcPct val="102600"/>
              </a:lnSpc>
              <a:spcBef>
                <a:spcPts val="495"/>
              </a:spcBef>
              <a:defRPr/>
            </a:pPr>
            <a:r>
              <a:rPr lang="ru-RU" b="1" spc="15" dirty="0">
                <a:cs typeface="Segoe UI Light"/>
              </a:rPr>
              <a:t>ФИНАНСИРОВАНИЕ СЕРТИФИКАЦИИ ПРОДУКЦИИ</a:t>
            </a:r>
            <a:endParaRPr lang="ru-RU" b="1" dirty="0">
              <a:cs typeface="Segoe UI Light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371071" y="2081308"/>
            <a:ext cx="3949165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Услуга включает в себя финансирование оформления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разрешительной документации – сертификата/ свидетельства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для 1 субъекта МСП </a:t>
            </a:r>
            <a:endParaRPr sz="1600" dirty="0"/>
          </a:p>
        </p:txBody>
      </p:sp>
      <p:grpSp>
        <p:nvGrpSpPr>
          <p:cNvPr id="47" name="Группа 46"/>
          <p:cNvGrpSpPr/>
          <p:nvPr/>
        </p:nvGrpSpPr>
        <p:grpSpPr bwMode="auto">
          <a:xfrm>
            <a:off x="512649" y="751355"/>
            <a:ext cx="5716056" cy="1141129"/>
            <a:chOff x="-7065963" y="3416693"/>
            <a:chExt cx="5659821" cy="1119280"/>
          </a:xfrm>
        </p:grpSpPr>
        <p:sp>
          <p:nvSpPr>
            <p:cNvPr id="48" name="Скругленный прямоугольник 47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50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51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Прямоугольник 51"/>
          <p:cNvSpPr/>
          <p:nvPr/>
        </p:nvSpPr>
        <p:spPr bwMode="auto">
          <a:xfrm>
            <a:off x="4435439" y="2416361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700 000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938873" y="2151789"/>
            <a:ext cx="432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до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690980" y="2759073"/>
            <a:ext cx="88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рублей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392394" y="3219271"/>
            <a:ext cx="1612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0" i="0" dirty="0">
                <a:solidFill>
                  <a:srgbClr val="000000"/>
                </a:solidFill>
                <a:effectLst/>
              </a:rPr>
              <a:t>не более </a:t>
            </a:r>
          </a:p>
          <a:p>
            <a:pPr algn="ctr">
              <a:defRPr/>
            </a:pPr>
            <a:r>
              <a:rPr lang="ru-RU" b="0" i="0" dirty="0">
                <a:solidFill>
                  <a:srgbClr val="000000"/>
                </a:solidFill>
                <a:effectLst/>
              </a:rPr>
              <a:t>3-х документов</a:t>
            </a:r>
            <a:endParaRPr lang="ru-RU" dirty="0"/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E4828-FA30-D8BA-078D-1BBC530F7698}"/>
              </a:ext>
            </a:extLst>
          </p:cNvPr>
          <p:cNvSpPr txBox="1"/>
          <p:nvPr/>
        </p:nvSpPr>
        <p:spPr>
          <a:xfrm>
            <a:off x="153706" y="4669036"/>
            <a:ext cx="6383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ФИНАНСИРОВАНИЕ УЧАСТИЯ В ВЫСТАВОЧНО-ЯРМАРОЧНЫХ МЕРОПРИЯТИЯХ НА ТЕРРИТОРИИ РФ</a:t>
            </a:r>
            <a:endParaRPr lang="ru-RU" sz="1600" b="1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174F039-4193-6B6E-3593-86A0D267CA13}"/>
              </a:ext>
            </a:extLst>
          </p:cNvPr>
          <p:cNvGrpSpPr/>
          <p:nvPr/>
        </p:nvGrpSpPr>
        <p:grpSpPr bwMode="auto">
          <a:xfrm>
            <a:off x="424288" y="4253742"/>
            <a:ext cx="5716056" cy="1141129"/>
            <a:chOff x="-7065963" y="3416693"/>
            <a:chExt cx="5659821" cy="1119280"/>
          </a:xfrm>
        </p:grpSpPr>
        <p:sp>
          <p:nvSpPr>
            <p:cNvPr id="31" name="Скругленный прямоугольник 47">
              <a:extLst>
                <a:ext uri="{FF2B5EF4-FFF2-40B4-BE49-F238E27FC236}">
                  <a16:creationId xmlns:a16="http://schemas.microsoft.com/office/drawing/2014/main" id="{3564D044-E09D-3B4F-12DC-7E061CC0C94C}"/>
                </a:ext>
              </a:extLst>
            </p:cNvPr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5897831A-4711-A6B3-849C-E2A38906F3E3}"/>
                </a:ext>
              </a:extLst>
            </p:cNvPr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3" name="Скругленный прямоугольник 14">
                <a:extLst>
                  <a:ext uri="{FF2B5EF4-FFF2-40B4-BE49-F238E27FC236}">
                    <a16:creationId xmlns:a16="http://schemas.microsoft.com/office/drawing/2014/main" id="{6F0A0305-7FF1-67EF-D09D-E85B983ED3FB}"/>
                  </a:ext>
                </a:extLst>
              </p:cNvPr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4" name="Прямоугольник 1">
                <a:extLst>
                  <a:ext uri="{FF2B5EF4-FFF2-40B4-BE49-F238E27FC236}">
                    <a16:creationId xmlns:a16="http://schemas.microsoft.com/office/drawing/2014/main" id="{B3C705EC-10DC-80D7-AD4D-187989A66C65}"/>
                  </a:ext>
                </a:extLst>
              </p:cNvPr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6BB7102-2F04-16B2-6019-DFA335676123}"/>
              </a:ext>
            </a:extLst>
          </p:cNvPr>
          <p:cNvSpPr txBox="1"/>
          <p:nvPr/>
        </p:nvSpPr>
        <p:spPr>
          <a:xfrm>
            <a:off x="371071" y="5434567"/>
            <a:ext cx="61931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оплату регистрационного сбора, аренду выставочной площади и оборудования. </a:t>
            </a:r>
            <a:r>
              <a:rPr lang="ru-RU" sz="1600" i="0" dirty="0">
                <a:solidFill>
                  <a:srgbClr val="000000"/>
                </a:solidFill>
                <a:effectLst/>
              </a:rPr>
              <a:t>Оплачивается не более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600 </a:t>
            </a:r>
            <a:r>
              <a:rPr lang="ru-RU" sz="1600" b="1" i="0" dirty="0" err="1">
                <a:solidFill>
                  <a:srgbClr val="000000"/>
                </a:solidFill>
                <a:effectLst/>
              </a:rPr>
              <a:t>тыс.руб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. </a:t>
            </a:r>
            <a:r>
              <a:rPr lang="ru-RU" sz="1600" i="0" dirty="0">
                <a:solidFill>
                  <a:srgbClr val="000000"/>
                </a:solidFill>
                <a:effectLst/>
              </a:rPr>
              <a:t>на 1 субъекта МСП</a:t>
            </a:r>
            <a:br>
              <a:rPr lang="ru-RU" b="1" dirty="0"/>
            </a:br>
            <a:endParaRPr lang="ru-RU" b="1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E40EB0D-3717-A841-AFF6-1B02343D2366}"/>
              </a:ext>
            </a:extLst>
          </p:cNvPr>
          <p:cNvGrpSpPr/>
          <p:nvPr/>
        </p:nvGrpSpPr>
        <p:grpSpPr bwMode="auto">
          <a:xfrm>
            <a:off x="6398490" y="2061385"/>
            <a:ext cx="5716056" cy="1141129"/>
            <a:chOff x="-7065963" y="3416693"/>
            <a:chExt cx="5659821" cy="1119280"/>
          </a:xfrm>
        </p:grpSpPr>
        <p:sp>
          <p:nvSpPr>
            <p:cNvPr id="38" name="Скругленный прямоугольник 47">
              <a:extLst>
                <a:ext uri="{FF2B5EF4-FFF2-40B4-BE49-F238E27FC236}">
                  <a16:creationId xmlns:a16="http://schemas.microsoft.com/office/drawing/2014/main" id="{A62F525C-E769-8ACF-B22D-A94866B5BF3F}"/>
                </a:ext>
              </a:extLst>
            </p:cNvPr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0CFA472E-05B1-9C0A-11A0-20B3F88B00F1}"/>
                </a:ext>
              </a:extLst>
            </p:cNvPr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58" name="Скругленный прямоугольник 14">
                <a:extLst>
                  <a:ext uri="{FF2B5EF4-FFF2-40B4-BE49-F238E27FC236}">
                    <a16:creationId xmlns:a16="http://schemas.microsoft.com/office/drawing/2014/main" id="{D5E9DD17-0A99-C9F4-33D6-EFE2047C9FC7}"/>
                  </a:ext>
                </a:extLst>
              </p:cNvPr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59" name="Прямоугольник 1">
                <a:extLst>
                  <a:ext uri="{FF2B5EF4-FFF2-40B4-BE49-F238E27FC236}">
                    <a16:creationId xmlns:a16="http://schemas.microsoft.com/office/drawing/2014/main" id="{7CFEE663-7519-02B8-068A-D6F5F01B5308}"/>
                  </a:ext>
                </a:extLst>
              </p:cNvPr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48F1372-3E48-80F5-C760-E14B619537E3}"/>
              </a:ext>
            </a:extLst>
          </p:cNvPr>
          <p:cNvSpPr txBox="1"/>
          <p:nvPr/>
        </p:nvSpPr>
        <p:spPr>
          <a:xfrm>
            <a:off x="5947349" y="2491191"/>
            <a:ext cx="6383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ФИНАНСИРОВАНИЕ ОКАЗАНИЯ УСЛУГ ПО РЕКЛАМЕ ПРОДУКЦИИ/УСЛУГ </a:t>
            </a:r>
            <a:endParaRPr lang="ru-RU" sz="16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5DDFAE-9C9C-AEB2-357C-723FA9C2DBFE}"/>
              </a:ext>
            </a:extLst>
          </p:cNvPr>
          <p:cNvSpPr txBox="1"/>
          <p:nvPr/>
        </p:nvSpPr>
        <p:spPr>
          <a:xfrm>
            <a:off x="6616196" y="3339788"/>
            <a:ext cx="54973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Реклама продукции и услуг субъекта МСП по 1 пакетному предложению на выбор (ведение социальных сетей, создание сайтов, фирменного стиля, размещение информации в региональных СМИ)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E9A74B-A362-47FA-C650-A5905694FBBC}"/>
              </a:ext>
            </a:extLst>
          </p:cNvPr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3</a:t>
            </a:r>
            <a:endParaRPr lang="ru-RU" sz="2000" dirty="0">
              <a:latin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4288" y="1098464"/>
            <a:ext cx="5594143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7820" algn="ctr">
              <a:lnSpc>
                <a:spcPct val="101099"/>
              </a:lnSpc>
              <a:spcBef>
                <a:spcPts val="265"/>
              </a:spcBef>
              <a:defRPr/>
            </a:pPr>
            <a:r>
              <a:rPr lang="ru-RU" sz="1600" b="1" spc="5">
                <a:solidFill>
                  <a:srgbClr val="1D1D1B"/>
                </a:solidFill>
                <a:cs typeface="Calibri"/>
              </a:rPr>
              <a:t>ОБЕСПЕЧЕНИЕ</a:t>
            </a:r>
            <a:r>
              <a:rPr lang="ru-RU" sz="1600" b="1" spc="6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РАЗМЕЩЕНИЯ </a:t>
            </a:r>
            <a:r>
              <a:rPr lang="ru-RU" sz="1600" b="1" spc="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ТОВАРОВ</a:t>
            </a:r>
            <a:r>
              <a:rPr lang="ru-RU" sz="1600" b="1" spc="3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НА</a:t>
            </a:r>
            <a:r>
              <a:rPr lang="ru-RU" sz="1600" b="1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МАРКЕТПЛЕЙСАХ</a:t>
            </a:r>
            <a:r>
              <a:rPr lang="ru-RU" sz="1600" b="1" spc="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ДЛЯ </a:t>
            </a:r>
            <a:r>
              <a:rPr lang="ru-RU" sz="1600" b="1" spc="-53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М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П</a:t>
            </a:r>
            <a:r>
              <a:rPr lang="ru-RU" sz="1600" b="1" spc="-1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И</a:t>
            </a:r>
            <a:r>
              <a:rPr lang="ru-RU" sz="1600" b="1" spc="-15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АМО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З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Н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Я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ТЫ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Х ГРАЖДАН</a:t>
            </a:r>
            <a:endParaRPr lang="ru-RU" sz="1600"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31780" y="1937857"/>
            <a:ext cx="5636275" cy="194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z="1600" spc="5" dirty="0">
                <a:solidFill>
                  <a:srgbClr val="1D1D1B"/>
                </a:solidFill>
                <a:cs typeface="Calibri"/>
              </a:rPr>
              <a:t>Создание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личного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 кабинета,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товарных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карточек      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с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-5" dirty="0">
                <a:solidFill>
                  <a:srgbClr val="1D1D1B"/>
                </a:solidFill>
                <a:cs typeface="Calibri"/>
              </a:rPr>
              <a:t>подготовкой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текстовых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 материалов</a:t>
            </a:r>
            <a:endParaRPr sz="1600" dirty="0"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z="1600" spc="5" dirty="0">
                <a:solidFill>
                  <a:srgbClr val="1D1D1B"/>
                </a:solidFill>
                <a:cs typeface="Calibri"/>
              </a:rPr>
              <a:t>Фотосъемка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продукции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(при 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необходимости)</a:t>
            </a:r>
            <a:endParaRPr lang="ru-RU" sz="1600" spc="5" dirty="0">
              <a:solidFill>
                <a:srgbClr val="1D1D1B"/>
              </a:solidFill>
              <a:cs typeface="Calibri"/>
            </a:endParaRP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z="1600" spc="5" dirty="0">
                <a:solidFill>
                  <a:srgbClr val="1D1D1B"/>
                </a:solidFill>
                <a:cs typeface="Calibri"/>
              </a:rPr>
              <a:t>Настройка склада</a:t>
            </a:r>
            <a:endParaRPr sz="1600" dirty="0"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z="1600" spc="-5" dirty="0">
                <a:solidFill>
                  <a:srgbClr val="1D1D1B"/>
                </a:solidFill>
                <a:cs typeface="Calibri"/>
              </a:rPr>
              <a:t>Консультацию</a:t>
            </a:r>
            <a:r>
              <a:rPr lang="ru-RU" sz="1600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по</a:t>
            </a:r>
            <a:r>
              <a:rPr lang="ru-RU" sz="160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ведению</a:t>
            </a:r>
            <a:r>
              <a:rPr lang="ru-RU" sz="1600" spc="2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-5" dirty="0">
                <a:solidFill>
                  <a:srgbClr val="1D1D1B"/>
                </a:solidFill>
                <a:cs typeface="Calibri"/>
              </a:rPr>
              <a:t>продаж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на</a:t>
            </a:r>
            <a:r>
              <a:rPr lang="ru-RU" sz="160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выбранном</a:t>
            </a:r>
            <a:r>
              <a:rPr lang="ru-RU" sz="1600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 err="1">
                <a:solidFill>
                  <a:srgbClr val="1D1D1B"/>
                </a:solidFill>
                <a:cs typeface="Calibri"/>
              </a:rPr>
              <a:t>маркетплейсе</a:t>
            </a:r>
            <a:r>
              <a:rPr lang="ru-RU" sz="160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(</a:t>
            </a:r>
            <a:r>
              <a:rPr lang="ru-RU" sz="1600" spc="5" dirty="0" err="1">
                <a:solidFill>
                  <a:srgbClr val="1D1D1B"/>
                </a:solidFill>
                <a:cs typeface="Calibri"/>
              </a:rPr>
              <a:t>Ozon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, 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10" dirty="0" err="1">
                <a:solidFill>
                  <a:srgbClr val="1D1D1B"/>
                </a:solidFill>
                <a:cs typeface="Calibri"/>
              </a:rPr>
              <a:t>WildBerries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,</a:t>
            </a:r>
            <a:r>
              <a:rPr lang="ru-RU" sz="1600" spc="2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dirty="0" err="1">
                <a:solidFill>
                  <a:srgbClr val="1D1D1B"/>
                </a:solidFill>
                <a:cs typeface="Calibri"/>
              </a:rPr>
              <a:t>KazanExpress</a:t>
            </a:r>
            <a:r>
              <a:rPr lang="ru-RU" sz="1600" spc="2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+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 err="1">
                <a:solidFill>
                  <a:srgbClr val="1D1D1B"/>
                </a:solidFill>
                <a:cs typeface="Calibri"/>
              </a:rPr>
              <a:t>Яндекс.Маркет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-42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для</a:t>
            </a:r>
            <a:r>
              <a:rPr lang="ru-RU" sz="160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СМСП)</a:t>
            </a:r>
            <a:endParaRPr sz="1600" dirty="0"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98353" y="97125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араллелограмм 37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24288" y="271979"/>
            <a:ext cx="356188" cy="707886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4</a:t>
            </a:r>
          </a:p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429" y="5050688"/>
            <a:ext cx="1775091" cy="1851836"/>
            <a:chOff x="427" y="3428431"/>
            <a:chExt cx="3237623" cy="3429704"/>
          </a:xfrm>
        </p:grpSpPr>
        <p:sp>
          <p:nvSpPr>
            <p:cNvPr id="41" name="object 3"/>
            <p:cNvSpPr/>
            <p:nvPr/>
          </p:nvSpPr>
          <p:spPr bwMode="auto">
            <a:xfrm>
              <a:off x="427" y="3428431"/>
              <a:ext cx="3237623" cy="3429385"/>
            </a:xfrm>
            <a:custGeom>
              <a:avLst/>
              <a:gdLst/>
              <a:ahLst/>
              <a:cxnLst/>
              <a:rect l="l" t="t" r="r" b="b"/>
              <a:pathLst>
                <a:path w="5339080" h="5655309" extrusionOk="0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18"/>
            <p:cNvSpPr txBox="1"/>
            <p:nvPr/>
          </p:nvSpPr>
          <p:spPr bwMode="auto">
            <a:xfrm>
              <a:off x="1048108" y="5703280"/>
              <a:ext cx="1192624" cy="355693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7701" algn="ctr" defTabSz="554492">
                <a:spcBef>
                  <a:spcPts val="58"/>
                </a:spcBef>
                <a:defRPr/>
              </a:pPr>
              <a:r>
                <a:rPr sz="1200" b="1" spc="2" dirty="0">
                  <a:solidFill>
                    <a:srgbClr val="FFFFFF"/>
                  </a:solidFill>
                  <a:latin typeface="Calibri"/>
                  <a:cs typeface="Calibri"/>
                </a:rPr>
                <a:t>FP</a:t>
              </a:r>
              <a:r>
                <a:rPr sz="1200" b="1" spc="9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200" b="1" spc="-6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200" b="1" spc="-230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2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  <a:r>
                <a:rPr sz="1200" b="1" spc="5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200" b="1" spc="-2" dirty="0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endParaRPr sz="1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pic>
          <p:nvPicPr>
            <p:cNvPr id="43" name="object 39"/>
            <p:cNvPicPr/>
            <p:nvPr/>
          </p:nvPicPr>
          <p:blipFill>
            <a:blip r:embed="rId2"/>
            <a:stretch/>
          </p:blipFill>
          <p:spPr bwMode="auto">
            <a:xfrm>
              <a:off x="994817" y="4113310"/>
              <a:ext cx="1262338" cy="1272492"/>
            </a:xfrm>
            <a:prstGeom prst="rect">
              <a:avLst/>
            </a:prstGeom>
          </p:spPr>
        </p:pic>
        <p:sp>
          <p:nvSpPr>
            <p:cNvPr id="44" name="object 40"/>
            <p:cNvSpPr/>
            <p:nvPr/>
          </p:nvSpPr>
          <p:spPr bwMode="auto">
            <a:xfrm>
              <a:off x="427" y="5648262"/>
              <a:ext cx="1208717" cy="1209873"/>
            </a:xfrm>
            <a:custGeom>
              <a:avLst/>
              <a:gdLst/>
              <a:ahLst/>
              <a:cxnLst/>
              <a:rect l="l" t="t" r="r" b="b"/>
              <a:pathLst>
                <a:path w="1993264" h="1995170" extrusionOk="0">
                  <a:moveTo>
                    <a:pt x="0" y="50"/>
                  </a:moveTo>
                  <a:lnTo>
                    <a:pt x="0" y="1994586"/>
                  </a:lnTo>
                  <a:lnTo>
                    <a:pt x="1992960" y="199458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Параллелограмм 44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DE96CB17-163A-24DD-CBF8-3BB4B6FFEE41}"/>
              </a:ext>
            </a:extLst>
          </p:cNvPr>
          <p:cNvSpPr txBox="1"/>
          <p:nvPr/>
        </p:nvSpPr>
        <p:spPr bwMode="auto">
          <a:xfrm>
            <a:off x="6412296" y="1876485"/>
            <a:ext cx="5636275" cy="19990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1600" spc="-45" dirty="0">
                <a:solidFill>
                  <a:srgbClr val="1D1D1B"/>
                </a:solidFill>
                <a:cs typeface="Calibri"/>
              </a:rPr>
              <a:t>Для новых пользователей платформы VK Реклама.</a:t>
            </a:r>
            <a:endParaRPr lang="ru-RU" sz="1600" dirty="0"/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1600" spc="-45" dirty="0">
                <a:solidFill>
                  <a:srgbClr val="1D1D1B"/>
                </a:solidFill>
                <a:cs typeface="Calibri"/>
              </a:rPr>
              <a:t>Предоставление купона на удвоение первого платежа на рекламу сообщества/магазина ВКонтакте на сумму </a:t>
            </a:r>
            <a:r>
              <a:rPr lang="ru-RU" sz="1600" b="1" spc="-45" dirty="0">
                <a:solidFill>
                  <a:srgbClr val="FF0000"/>
                </a:solidFill>
                <a:cs typeface="Calibri"/>
              </a:rPr>
              <a:t>от 500 до </a:t>
            </a:r>
            <a:r>
              <a:rPr lang="en-US" sz="1600" b="1" spc="-45" dirty="0">
                <a:solidFill>
                  <a:srgbClr val="FF0000"/>
                </a:solidFill>
                <a:cs typeface="Calibri"/>
              </a:rPr>
              <a:t>10</a:t>
            </a:r>
            <a:r>
              <a:rPr lang="ru-RU" sz="1600" b="1" spc="-45" dirty="0">
                <a:solidFill>
                  <a:srgbClr val="FF0000"/>
                </a:solidFill>
                <a:cs typeface="Calibri"/>
              </a:rPr>
              <a:t> 000 рублей.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1600" spc="-45" dirty="0">
                <a:solidFill>
                  <a:srgbClr val="1D1D1B"/>
                </a:solidFill>
                <a:cs typeface="Calibri"/>
              </a:rPr>
              <a:t>Активация </a:t>
            </a:r>
            <a:r>
              <a:rPr lang="ru-RU" sz="1600" spc="-45" dirty="0" err="1">
                <a:solidFill>
                  <a:srgbClr val="1D1D1B"/>
                </a:solidFill>
                <a:cs typeface="Calibri"/>
              </a:rPr>
              <a:t>промокода</a:t>
            </a:r>
            <a:r>
              <a:rPr lang="ru-RU" sz="1600" spc="-45" dirty="0">
                <a:solidFill>
                  <a:srgbClr val="1D1D1B"/>
                </a:solidFill>
                <a:cs typeface="Calibri"/>
              </a:rPr>
              <a:t> происходит при пополнении заявителем личного кабинета платформы VK Реклама на сумму, равную номиналу купона.</a:t>
            </a:r>
            <a:endParaRPr lang="ru-RU" sz="1600" dirty="0"/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id="{94E195C8-4AF2-473A-8759-B2445C0E3E27}"/>
              </a:ext>
            </a:extLst>
          </p:cNvPr>
          <p:cNvSpPr/>
          <p:nvPr/>
        </p:nvSpPr>
        <p:spPr bwMode="auto">
          <a:xfrm>
            <a:off x="6244366" y="1001085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90719582-C7E9-8D79-CD48-E72523B05D4B}"/>
              </a:ext>
            </a:extLst>
          </p:cNvPr>
          <p:cNvSpPr txBox="1"/>
          <p:nvPr/>
        </p:nvSpPr>
        <p:spPr bwMode="auto">
          <a:xfrm>
            <a:off x="6642940" y="1019056"/>
            <a:ext cx="4862671" cy="7745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ПРЕДОСТАВЛЕНИЕ БЕСПЛАТНОГО КУПОНА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ДЛЯ УДВОЕНИЯ ПЕРВОГО ПЛАТЕЖА В  СЕРВИСЕ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VK РЕКЛАМА НА СУММУ ОТ 500 ДО </a:t>
            </a:r>
            <a:r>
              <a:rPr lang="en-US" sz="1600" b="1" dirty="0"/>
              <a:t>10 </a:t>
            </a:r>
            <a:r>
              <a:rPr lang="ru-RU" sz="1600" b="1" dirty="0"/>
              <a:t>000 РУБЛЕЙ</a:t>
            </a:r>
            <a:endParaRPr lang="ru-RU" sz="1600" b="1" dirty="0">
              <a:latin typeface="Calibri"/>
              <a:cs typeface="Calibri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4E16738-1A0B-434E-A500-0881D367A48B}"/>
              </a:ext>
            </a:extLst>
          </p:cNvPr>
          <p:cNvGrpSpPr/>
          <p:nvPr/>
        </p:nvGrpSpPr>
        <p:grpSpPr bwMode="auto">
          <a:xfrm>
            <a:off x="3158307" y="4004188"/>
            <a:ext cx="5711981" cy="2556382"/>
            <a:chOff x="5728818" y="3420786"/>
            <a:chExt cx="5711981" cy="2556382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A498C9C-4365-45CC-BE87-21ABA8DA648F}"/>
                </a:ext>
              </a:extLst>
            </p:cNvPr>
            <p:cNvSpPr/>
            <p:nvPr/>
          </p:nvSpPr>
          <p:spPr bwMode="auto">
            <a:xfrm>
              <a:off x="5728818" y="3496289"/>
              <a:ext cx="5659821" cy="6850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b="1" dirty="0">
                  <a:latin typeface="Calibri"/>
                  <a:ea typeface="Calibri"/>
                  <a:cs typeface="Times New Roman"/>
                </a:rPr>
                <a:t>ПРЕДОСТАВЛЕНИЕ ДОСТУПА К ОБУЧАЮЩИМ КУРСАМ ПО ВОПРОСАМ ВЕДЕНИЯ БИЗНЕСА</a:t>
              </a:r>
              <a:endParaRPr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C4FD5FE-92EA-44EB-9D4F-60F1C7D6CE98}"/>
                </a:ext>
              </a:extLst>
            </p:cNvPr>
            <p:cNvSpPr/>
            <p:nvPr/>
          </p:nvSpPr>
          <p:spPr bwMode="auto">
            <a:xfrm>
              <a:off x="6165110" y="4357836"/>
              <a:ext cx="4847664" cy="3720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dirty="0"/>
                <a:t>Онлайн-курс на выбор:</a:t>
              </a:r>
              <a:endParaRPr lang="ru-RU" sz="1950" spc="5" dirty="0">
                <a:solidFill>
                  <a:srgbClr val="1D1D1B"/>
                </a:solidFill>
                <a:cs typeface="Calibri"/>
              </a:endParaRPr>
            </a:p>
          </p:txBody>
        </p:sp>
        <p:sp>
          <p:nvSpPr>
            <p:cNvPr id="20" name="Скругленный прямоугольник 15">
              <a:extLst>
                <a:ext uri="{FF2B5EF4-FFF2-40B4-BE49-F238E27FC236}">
                  <a16:creationId xmlns:a16="http://schemas.microsoft.com/office/drawing/2014/main" id="{DCDE3F0F-1D74-41D2-B887-699AE46CCF56}"/>
                </a:ext>
              </a:extLst>
            </p:cNvPr>
            <p:cNvSpPr/>
            <p:nvPr/>
          </p:nvSpPr>
          <p:spPr bwMode="auto">
            <a:xfrm>
              <a:off x="5728818" y="3420786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0A0723B-6B09-4851-A3C1-C03BA70D5778}"/>
                </a:ext>
              </a:extLst>
            </p:cNvPr>
            <p:cNvGrpSpPr/>
            <p:nvPr/>
          </p:nvGrpSpPr>
          <p:grpSpPr bwMode="auto">
            <a:xfrm>
              <a:off x="5728818" y="4978991"/>
              <a:ext cx="1753882" cy="998177"/>
              <a:chOff x="210842" y="5558417"/>
              <a:chExt cx="1753882" cy="998177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71133ECB-66EA-4381-86FF-E04FD3ADFCB2}"/>
                  </a:ext>
                </a:extLst>
              </p:cNvPr>
              <p:cNvGrpSpPr/>
              <p:nvPr/>
            </p:nvGrpSpPr>
            <p:grpSpPr bwMode="auto">
              <a:xfrm>
                <a:off x="210842" y="5558417"/>
                <a:ext cx="1739300" cy="998177"/>
                <a:chOff x="199156" y="2101931"/>
                <a:chExt cx="1739300" cy="998177"/>
              </a:xfrm>
            </p:grpSpPr>
            <p:sp>
              <p:nvSpPr>
                <p:cNvPr id="35" name="Прямоугольник 34">
                  <a:extLst>
                    <a:ext uri="{FF2B5EF4-FFF2-40B4-BE49-F238E27FC236}">
                      <a16:creationId xmlns:a16="http://schemas.microsoft.com/office/drawing/2014/main" id="{9B8EA9DE-5240-41D1-B8FC-C6EA8296EC34}"/>
                    </a:ext>
                  </a:extLst>
                </p:cNvPr>
                <p:cNvSpPr/>
                <p:nvPr/>
              </p:nvSpPr>
              <p:spPr bwMode="auto">
                <a:xfrm>
                  <a:off x="423675" y="2188008"/>
                  <a:ext cx="1514781" cy="912100"/>
                </a:xfrm>
                <a:prstGeom prst="rect">
                  <a:avLst/>
                </a:prstGeom>
                <a:solidFill>
                  <a:srgbClr val="F4E9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/>
                </a:p>
              </p:txBody>
            </p:sp>
            <p:sp>
              <p:nvSpPr>
                <p:cNvPr id="36" name="Овал 35">
                  <a:extLst>
                    <a:ext uri="{FF2B5EF4-FFF2-40B4-BE49-F238E27FC236}">
                      <a16:creationId xmlns:a16="http://schemas.microsoft.com/office/drawing/2014/main" id="{F3E9681A-DFA8-4C43-B816-C4732F53B2BF}"/>
                    </a:ext>
                  </a:extLst>
                </p:cNvPr>
                <p:cNvSpPr/>
                <p:nvPr/>
              </p:nvSpPr>
              <p:spPr bwMode="auto">
                <a:xfrm>
                  <a:off x="199156" y="2101931"/>
                  <a:ext cx="315294" cy="315294"/>
                </a:xfrm>
                <a:prstGeom prst="ellipse">
                  <a:avLst/>
                </a:prstGeom>
                <a:solidFill>
                  <a:srgbClr val="C793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b="0" i="0" u="none" strike="noStrike" cap="none" spc="0" dirty="0">
                      <a:ln>
                        <a:noFill/>
                      </a:ln>
                      <a:solidFill>
                        <a:prstClr val="white"/>
                      </a:solidFill>
                      <a:latin typeface="Arial Black"/>
                    </a:rPr>
                    <a:t>1</a:t>
                  </a:r>
                  <a:endParaRPr dirty="0"/>
                </a:p>
              </p:txBody>
            </p:sp>
          </p:grp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5823DD8-3F83-456D-91ED-645C09E3B5F8}"/>
                  </a:ext>
                </a:extLst>
              </p:cNvPr>
              <p:cNvSpPr/>
              <p:nvPr/>
            </p:nvSpPr>
            <p:spPr bwMode="auto">
              <a:xfrm>
                <a:off x="350638" y="5845489"/>
                <a:ext cx="1614086" cy="33855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562212"/>
                    </a:solidFill>
                  </a:rPr>
                  <a:t>ЛИЧНЫЙ БРЕНД</a:t>
                </a:r>
                <a:endParaRPr lang="ru-RU" sz="2400" dirty="0"/>
              </a:p>
            </p:txBody>
          </p:sp>
        </p:grp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44AA385-4049-4175-BA1A-7C3BBE6572F9}"/>
                </a:ext>
              </a:extLst>
            </p:cNvPr>
            <p:cNvSpPr/>
            <p:nvPr/>
          </p:nvSpPr>
          <p:spPr bwMode="auto">
            <a:xfrm>
              <a:off x="7776367" y="5065068"/>
              <a:ext cx="1614086" cy="912100"/>
            </a:xfrm>
            <a:prstGeom prst="rect">
              <a:avLst/>
            </a:prstGeom>
            <a:solidFill>
              <a:srgbClr val="F4E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D85E02A-DC83-40C4-9619-9F1110F2A636}"/>
                </a:ext>
              </a:extLst>
            </p:cNvPr>
            <p:cNvSpPr/>
            <p:nvPr/>
          </p:nvSpPr>
          <p:spPr bwMode="auto">
            <a:xfrm>
              <a:off x="7577840" y="4989226"/>
              <a:ext cx="315294" cy="315294"/>
            </a:xfrm>
            <a:prstGeom prst="ellipse">
              <a:avLst/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dirty="0">
                  <a:solidFill>
                    <a:prstClr val="white"/>
                  </a:solidFill>
                  <a:latin typeface="Arial Black"/>
                </a:rPr>
                <a:t>2</a:t>
              </a:r>
              <a:endPara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2376F7C6-61A6-44A2-82B9-12A0C5BADC26}"/>
                </a:ext>
              </a:extLst>
            </p:cNvPr>
            <p:cNvSpPr/>
            <p:nvPr/>
          </p:nvSpPr>
          <p:spPr bwMode="auto">
            <a:xfrm>
              <a:off x="7717636" y="5276298"/>
              <a:ext cx="1683650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562212"/>
                  </a:solidFill>
                </a:rPr>
                <a:t>ГЕНЕРАТОР КЛИЕНТОВ</a:t>
              </a:r>
              <a:endParaRPr lang="ru-RU" sz="2400"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406D5EC8-193F-4FB2-92A5-0E338183B2B5}"/>
                </a:ext>
              </a:extLst>
            </p:cNvPr>
            <p:cNvGrpSpPr/>
            <p:nvPr/>
          </p:nvGrpSpPr>
          <p:grpSpPr bwMode="auto">
            <a:xfrm>
              <a:off x="9501004" y="4978991"/>
              <a:ext cx="1939795" cy="998177"/>
              <a:chOff x="199156" y="2101931"/>
              <a:chExt cx="1939795" cy="998177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C4FC1230-52A7-4E32-8046-5D37A166155E}"/>
                  </a:ext>
                </a:extLst>
              </p:cNvPr>
              <p:cNvSpPr/>
              <p:nvPr/>
            </p:nvSpPr>
            <p:spPr bwMode="auto">
              <a:xfrm>
                <a:off x="407686" y="2242493"/>
                <a:ext cx="1731265" cy="857615"/>
              </a:xfrm>
              <a:prstGeom prst="rect">
                <a:avLst/>
              </a:prstGeom>
              <a:solidFill>
                <a:srgbClr val="F4E9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EA9BCF1F-4383-412D-AFA8-C412E7059CE9}"/>
                  </a:ext>
                </a:extLst>
              </p:cNvPr>
              <p:cNvSpPr/>
              <p:nvPr/>
            </p:nvSpPr>
            <p:spPr bwMode="auto">
              <a:xfrm>
                <a:off x="199156" y="2101931"/>
                <a:ext cx="315294" cy="315294"/>
              </a:xfrm>
              <a:prstGeom prst="ellipse">
                <a:avLst/>
              </a:prstGeom>
              <a:solidFill>
                <a:srgbClr val="C79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>
                    <a:solidFill>
                      <a:prstClr val="white"/>
                    </a:solidFill>
                    <a:latin typeface="Arial Black"/>
                  </a:rPr>
                  <a:t>3</a:t>
                </a:r>
                <a:endParaRPr lang="ru-RU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 Black"/>
                </a:endParaRPr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5FB8CB9-BEC8-4838-8731-514D681125FC}"/>
                </a:ext>
              </a:extLst>
            </p:cNvPr>
            <p:cNvSpPr/>
            <p:nvPr/>
          </p:nvSpPr>
          <p:spPr bwMode="auto">
            <a:xfrm>
              <a:off x="9601222" y="5259736"/>
              <a:ext cx="1800000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МАШИНА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ПРОДАЖ</a:t>
              </a:r>
              <a:endParaRPr lang="ru-RU" sz="14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 bwMode="auto">
          <a:xfrm>
            <a:off x="87966" y="94413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537142" y="189402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2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4358916" y="1108202"/>
            <a:ext cx="347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2400" b="1" dirty="0">
                <a:latin typeface="Calibri"/>
              </a:rPr>
              <a:t>Мероприятие </a:t>
            </a:r>
          </a:p>
          <a:p>
            <a:pPr algn="ctr" defTabSz="554492">
              <a:defRPr/>
            </a:pPr>
            <a:r>
              <a:rPr lang="ru-RU" sz="2400" b="1" dirty="0">
                <a:latin typeface="Calibri"/>
              </a:rPr>
              <a:t>«ДЕНЬ ПОСТАВЩИКА»</a:t>
            </a:r>
            <a:endParaRPr sz="2800" b="1" dirty="0"/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1F3310EB-9411-4CCD-9B38-7AF1E438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" b="-50"/>
          <a:stretch>
            <a:fillRect/>
          </a:stretch>
        </p:blipFill>
        <p:spPr bwMode="auto">
          <a:xfrm>
            <a:off x="4661022" y="2276872"/>
            <a:ext cx="2869953" cy="28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3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 bwMode="auto">
          <a:xfrm>
            <a:off x="87966" y="94413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537142" y="189402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2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4358916" y="1108202"/>
            <a:ext cx="347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2400" b="1" dirty="0">
                <a:latin typeface="Calibri"/>
              </a:rPr>
              <a:t>УК «</a:t>
            </a:r>
            <a:r>
              <a:rPr lang="ru-RU" sz="2400" b="1" dirty="0" err="1">
                <a:latin typeface="Calibri"/>
              </a:rPr>
              <a:t>Алабуга</a:t>
            </a:r>
            <a:r>
              <a:rPr lang="ru-RU" sz="2400" b="1" dirty="0">
                <a:latin typeface="Calibri"/>
              </a:rPr>
              <a:t> - 2. Нефтехимия»</a:t>
            </a:r>
            <a:endParaRPr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CBA4DB-2B22-4519-B1A8-FDCE6A6C4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4" y="2124012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0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 bwMode="auto">
          <a:xfrm>
            <a:off x="87966" y="94413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537142" y="189402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2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2135560" y="864269"/>
            <a:ext cx="29158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Имущественная поддержка малого и среднего предпринимательства 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6356159" y="1125878"/>
            <a:ext cx="29523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Перечень объектов ТН-Актив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E655D5-E1E3-4B3C-BE9F-F687C9F98C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8593" r="7782" b="8895"/>
          <a:stretch/>
        </p:blipFill>
        <p:spPr>
          <a:xfrm>
            <a:off x="2207567" y="2204863"/>
            <a:ext cx="2843879" cy="27958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663898-E73A-406C-812D-7772A2CA3C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9864" r="8951" b="9864"/>
          <a:stretch/>
        </p:blipFill>
        <p:spPr>
          <a:xfrm>
            <a:off x="6264196" y="2204864"/>
            <a:ext cx="2883972" cy="27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4962" y="2616333"/>
            <a:ext cx="6088792" cy="941369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 algn="ctr">
              <a:lnSpc>
                <a:spcPct val="100000"/>
              </a:lnSpc>
              <a:spcBef>
                <a:spcPts val="64"/>
              </a:spcBef>
            </a:pPr>
            <a:r>
              <a:rPr lang="ru-RU" sz="3032" spc="6" dirty="0">
                <a:solidFill>
                  <a:srgbClr val="E84E22"/>
                </a:solidFill>
              </a:rPr>
              <a:t>МЕРЫ ПОДДЕРЖКИ БИЗНЕСА В РЕСПУБЛИКЕ ТАТАРСТАН</a:t>
            </a:r>
            <a:endParaRPr lang="ru-RU" sz="3032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CD5F61-E82A-EFBB-ADDD-D9A95F14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045" y="5377191"/>
            <a:ext cx="965007" cy="64942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637426" y="5609641"/>
            <a:ext cx="1524856" cy="833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1CBD73-7E70-3581-B17C-E3374CE7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76" y="5286255"/>
            <a:ext cx="5403556" cy="649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775428" y="532003"/>
            <a:ext cx="6135360" cy="4377081"/>
            <a:chOff x="5865296" y="426545"/>
            <a:chExt cx="6248249" cy="4250939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 dirty="0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 dirty="0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 dirty="0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95650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rgbClr val="562212"/>
                  </a:solidFill>
                </a:rPr>
                <a:t>МИКРОФИНАНСОВЫЙ ПРОДУКТ</a:t>
              </a:r>
              <a:endParaRPr dirty="0"/>
            </a:p>
            <a:p>
              <a:pPr algn="ctr">
                <a:defRPr/>
              </a:pPr>
              <a:r>
                <a:rPr lang="ru-RU" sz="2800" b="1" dirty="0">
                  <a:solidFill>
                    <a:srgbClr val="562212"/>
                  </a:solidFill>
                </a:rPr>
                <a:t>«СОДЕЙСТВИЕ 2024»</a:t>
              </a:r>
            </a:p>
            <a:p>
              <a:pPr algn="ctr">
                <a:defRPr/>
              </a:pPr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3720009" cy="2044145"/>
              <a:chOff x="5948252" y="1540160"/>
              <a:chExt cx="3720009" cy="2044145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300 тысяч </a:t>
                </a:r>
                <a:endParaRPr dirty="0"/>
              </a:p>
              <a:p>
                <a:pPr>
                  <a:defRPr/>
                </a:pP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5 млн </a:t>
                </a:r>
                <a:r>
                  <a:rPr lang="ru-RU" dirty="0"/>
                  <a:t>рублей</a:t>
                </a:r>
                <a:endParaRPr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562212"/>
                    </a:solidFill>
                  </a:rPr>
                  <a:t>СУММА</a:t>
                </a:r>
                <a:endParaRPr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562212"/>
                    </a:solidFill>
                  </a:rPr>
                  <a:t>СРОК</a:t>
                </a:r>
                <a:endParaRPr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562212"/>
                    </a:solidFill>
                  </a:rPr>
                  <a:t>СТАВКА</a:t>
                </a:r>
                <a:endParaRPr dirty="0"/>
              </a:p>
            </p:txBody>
          </p:sp>
        </p:grpSp>
        <p:sp>
          <p:nvSpPr>
            <p:cNvPr id="19" name="Скругленный прямоугольник 18"/>
            <p:cNvSpPr/>
            <p:nvPr/>
          </p:nvSpPr>
          <p:spPr bwMode="auto">
            <a:xfrm>
              <a:off x="5948252" y="426545"/>
              <a:ext cx="5190340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72BB6B3-2BA4-4E75-BA13-468B742F55E2}"/>
              </a:ext>
            </a:extLst>
          </p:cNvPr>
          <p:cNvSpPr/>
          <p:nvPr/>
        </p:nvSpPr>
        <p:spPr bwMode="auto">
          <a:xfrm>
            <a:off x="7456023" y="4437112"/>
            <a:ext cx="3944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1/2 ключевой ставки Банка России, установленной на момент заключения договора микрозайма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AF235-2068-DA9A-E661-A70C2BAABCEE}"/>
              </a:ext>
            </a:extLst>
          </p:cNvPr>
          <p:cNvSpPr txBox="1"/>
          <p:nvPr/>
        </p:nvSpPr>
        <p:spPr>
          <a:xfrm>
            <a:off x="131254" y="1024530"/>
            <a:ext cx="612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  <p:extLst>
      <p:ext uri="{BB962C8B-B14F-4D97-AF65-F5344CB8AC3E}">
        <p14:creationId xmlns:p14="http://schemas.microsoft.com/office/powerpoint/2010/main" val="408759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5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CD9E3B-D85A-474A-90D3-B4A0A474E049}"/>
              </a:ext>
            </a:extLst>
          </p:cNvPr>
          <p:cNvSpPr/>
          <p:nvPr/>
        </p:nvSpPr>
        <p:spPr bwMode="auto">
          <a:xfrm>
            <a:off x="7545035" y="4288546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7AD52B-5A5D-73F9-4AA2-317C56DB7F53}"/>
              </a:ext>
            </a:extLst>
          </p:cNvPr>
          <p:cNvSpPr txBox="1"/>
          <p:nvPr/>
        </p:nvSpPr>
        <p:spPr>
          <a:xfrm>
            <a:off x="170520" y="111647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 dirty="0"/>
          </a:p>
          <a:p>
            <a:pPr>
              <a:defRPr/>
            </a:pPr>
            <a:r>
              <a:rPr lang="ru-RU" sz="1400" dirty="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 dirty="0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 dirty="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 dirty="0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 dirty="0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50 тысяч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500 тысяч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/>
              <a:t> </a:t>
            </a: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36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32567" y="4388419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5,5 %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«САМОЗАНЯТЫЕ 2024»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8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6735D-A74E-DD3D-FF96-243188EC3F13}"/>
              </a:ext>
            </a:extLst>
          </p:cNvPr>
          <p:cNvSpPr txBox="1"/>
          <p:nvPr/>
        </p:nvSpPr>
        <p:spPr>
          <a:xfrm>
            <a:off x="173502" y="1103563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064034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 млн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СРОК</a:t>
              </a:r>
              <a:endParaRPr dirty="0"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СТАВКА</a:t>
              </a:r>
              <a:endParaRPr dirty="0"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«СТАРТАП»</a:t>
            </a:r>
            <a:endParaRPr dirty="0"/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5927179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23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8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600FE-0689-CE95-79B5-5B27101C7F78}"/>
              </a:ext>
            </a:extLst>
          </p:cNvPr>
          <p:cNvSpPr txBox="1"/>
          <p:nvPr/>
        </p:nvSpPr>
        <p:spPr>
          <a:xfrm>
            <a:off x="136406" y="119148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1" y="1348532"/>
            <a:ext cx="373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79363"/>
                </a:solidFill>
              </a:rPr>
              <a:t>Для экспортёров, у которых в 2023 и 2024 году были заключены экспортные контракты </a:t>
            </a:r>
            <a:endParaRPr dirty="0"/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2331012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ЭКСПОРТА 2024»</a:t>
            </a:r>
            <a:endParaRPr dirty="0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932719" y="430379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324604" y="2322962"/>
            <a:ext cx="1878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300 тысяч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5 млн </a:t>
            </a:r>
            <a:r>
              <a:rPr lang="ru-RU" sz="1400" dirty="0"/>
              <a:t>рублей</a:t>
            </a:r>
            <a:endParaRPr sz="1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301645" y="2922907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/>
              <a:t> </a:t>
            </a: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36</a:t>
            </a:r>
            <a:r>
              <a:rPr lang="ru-RU" sz="1400" dirty="0"/>
              <a:t> месяцев</a:t>
            </a:r>
            <a:endParaRPr sz="1400" dirty="0"/>
          </a:p>
        </p:txBody>
      </p:sp>
      <p:pic>
        <p:nvPicPr>
          <p:cNvPr id="25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377079"/>
            <a:ext cx="360000" cy="360000"/>
          </a:xfrm>
          <a:prstGeom prst="rect">
            <a:avLst/>
          </a:prstGeom>
          <a:noFill/>
        </p:spPr>
      </p:pic>
      <p:pic>
        <p:nvPicPr>
          <p:cNvPr id="26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838281"/>
            <a:ext cx="360000" cy="360000"/>
          </a:xfrm>
          <a:prstGeom prst="rect">
            <a:avLst/>
          </a:prstGeom>
          <a:noFill/>
        </p:spPr>
      </p:pic>
      <p:pic>
        <p:nvPicPr>
          <p:cNvPr id="27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48774" y="3333380"/>
            <a:ext cx="387692" cy="36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 bwMode="auto">
          <a:xfrm>
            <a:off x="4998403" y="237608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26642" y="2853794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006137" y="333150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310722" y="3164310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при сумме контрактов: </a:t>
            </a:r>
            <a:endParaRPr sz="1400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294211" y="3398130"/>
            <a:ext cx="2521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en-US" sz="1400" b="1" dirty="0">
                <a:solidFill>
                  <a:srgbClr val="C00000"/>
                </a:solidFill>
              </a:rPr>
              <a:t>500 000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289500" y="36570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en-US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>
                <a:solidFill>
                  <a:srgbClr val="C00000"/>
                </a:solidFill>
              </a:rPr>
              <a:t>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en-US" sz="1400" dirty="0"/>
              <a:t>4</a:t>
            </a:r>
            <a:r>
              <a:rPr lang="ru-RU" sz="1400" dirty="0"/>
              <a:t>99 000 долларов США </a:t>
            </a:r>
            <a:endParaRPr sz="1400"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282537" y="41721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99 000 долларов США </a:t>
            </a:r>
            <a:endParaRPr sz="1400" dirty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269047" y="46465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менее </a:t>
            </a:r>
            <a:r>
              <a:rPr lang="ru-RU" sz="1400" b="1" dirty="0">
                <a:solidFill>
                  <a:srgbClr val="C00000"/>
                </a:solidFill>
              </a:rPr>
              <a:t>10 000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9031106" y="3793672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1% годовых</a:t>
            </a:r>
            <a:endParaRPr sz="140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9014652" y="4245091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3% годовых</a:t>
            </a:r>
            <a:endParaRPr sz="1400" dirty="0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014652" y="4638122"/>
            <a:ext cx="295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5,5% годовых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endParaRPr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9056269" y="3373681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0,1% годовых</a:t>
            </a:r>
            <a:endParaRPr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460DF-1415-0F72-C4DB-8D5B3349D5A4}"/>
              </a:ext>
            </a:extLst>
          </p:cNvPr>
          <p:cNvSpPr txBox="1"/>
          <p:nvPr/>
        </p:nvSpPr>
        <p:spPr>
          <a:xfrm>
            <a:off x="90363" y="1183179"/>
            <a:ext cx="6192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55332" y="3299522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300 тысяч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5 млн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55332" y="4151131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/>
              <a:t> </a:t>
            </a: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36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5332" y="4751497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  <a:endParaRPr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pic>
        <p:nvPicPr>
          <p:cNvPr id="1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7708" y="4811731"/>
            <a:ext cx="387692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95374" y="4853929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767380" y="1348532"/>
            <a:ext cx="47540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latin typeface="Arial"/>
                <a:cs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МСП, заключивших с </a:t>
            </a:r>
            <a:r>
              <a:rPr lang="ru-RU" sz="1400" b="1" dirty="0">
                <a:solidFill>
                  <a:srgbClr val="E04D39"/>
                </a:solidFill>
                <a:latin typeface="Arial"/>
                <a:cs typeface="Arial"/>
              </a:rPr>
              <a:t>Министерством экономики Республики Татарстан </a:t>
            </a:r>
            <a:r>
              <a:rPr lang="ru-RU" sz="1400" dirty="0">
                <a:solidFill>
                  <a:srgbClr val="562212"/>
                </a:solidFill>
                <a:latin typeface="Arial"/>
                <a:cs typeface="Arial"/>
              </a:rPr>
              <a:t>соглашение  об осуществлении деятельности на территории индустриальных (промышленных) парков</a:t>
            </a:r>
            <a:endParaRPr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02669" y="305003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«ПРОМПАРКИ»</a:t>
            </a:r>
            <a:endParaRPr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932719" y="430379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03DA5-AE86-DCAF-49A1-72B3645B0BD9}"/>
              </a:ext>
            </a:extLst>
          </p:cNvPr>
          <p:cNvSpPr txBox="1"/>
          <p:nvPr/>
        </p:nvSpPr>
        <p:spPr>
          <a:xfrm>
            <a:off x="203321" y="11907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8120582" y="2829285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100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120582" y="3680894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120582" y="4277116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  <a:endParaRPr dirty="0"/>
          </a:p>
        </p:txBody>
      </p:sp>
      <p:pic>
        <p:nvPicPr>
          <p:cNvPr id="16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2972450"/>
            <a:ext cx="360000" cy="360000"/>
          </a:xfrm>
          <a:prstGeom prst="rect">
            <a:avLst/>
          </a:prstGeom>
          <a:noFill/>
        </p:spPr>
      </p:pic>
      <p:pic>
        <p:nvPicPr>
          <p:cNvPr id="17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3685560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0363" y="4297043"/>
            <a:ext cx="387692" cy="360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 bwMode="auto">
          <a:xfrm>
            <a:off x="6432283" y="2983173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48500" y="369628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460624" y="4321186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5919496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lang="ru-RU"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000" b="1" dirty="0">
                <a:solidFill>
                  <a:srgbClr val="562212"/>
                </a:solidFill>
              </a:rPr>
              <a:t>СОЦИАЛЬНОЕ ПРЕДПРИНИМАТЕЛЬСТВО</a:t>
            </a:r>
            <a:r>
              <a:rPr lang="ru-RU" sz="2800" b="1" dirty="0">
                <a:solidFill>
                  <a:srgbClr val="562212"/>
                </a:solidFill>
              </a:rPr>
              <a:t>»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5919495" y="126650"/>
            <a:ext cx="5332275" cy="1149976"/>
            <a:chOff x="5948252" y="112632"/>
            <a:chExt cx="4490352" cy="1149976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ик 1"/>
            <p:cNvSpPr/>
            <p:nvPr/>
          </p:nvSpPr>
          <p:spPr bwMode="auto">
            <a:xfrm>
              <a:off x="8335752" y="112632"/>
              <a:ext cx="2102852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 bwMode="auto">
          <a:xfrm>
            <a:off x="6664987" y="1495829"/>
            <a:ext cx="5304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Для социальных предприятий </a:t>
            </a:r>
            <a:endParaRPr/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Республики Татарстан</a:t>
            </a:r>
            <a:endParaRPr/>
          </a:p>
        </p:txBody>
      </p:sp>
      <p:sp>
        <p:nvSpPr>
          <p:cNvPr id="30" name="Кольцо 29"/>
          <p:cNvSpPr/>
          <p:nvPr/>
        </p:nvSpPr>
        <p:spPr bwMode="auto">
          <a:xfrm>
            <a:off x="6065596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>
            <a:off x="5989446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521020E-368B-76AB-BA33-258B5642C268}"/>
              </a:ext>
            </a:extLst>
          </p:cNvPr>
          <p:cNvSpPr txBox="1"/>
          <p:nvPr/>
        </p:nvSpPr>
        <p:spPr bwMode="auto">
          <a:xfrm>
            <a:off x="203321" y="11907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1197</Words>
  <Application>Microsoft Office PowerPoint</Application>
  <DocSecurity>0</DocSecurity>
  <PresentationFormat>Широкоэкранный</PresentationFormat>
  <Paragraphs>219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Circe</vt:lpstr>
      <vt:lpstr>Тема Office</vt:lpstr>
      <vt:lpstr>Презентация PowerPoint</vt:lpstr>
      <vt:lpstr>МЕРЫ ПОДДЕРЖКИ БИЗНЕСА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cp:keywords/>
  <dc:description/>
  <cp:lastModifiedBy>Админ</cp:lastModifiedBy>
  <cp:revision>306</cp:revision>
  <cp:lastPrinted>2023-08-16T14:14:13Z</cp:lastPrinted>
  <dcterms:created xsi:type="dcterms:W3CDTF">2022-12-12T14:36:21Z</dcterms:created>
  <dcterms:modified xsi:type="dcterms:W3CDTF">2024-03-05T05:26:47Z</dcterms:modified>
  <cp:category/>
  <dc:identifier/>
  <cp:contentStatus/>
  <dc:language/>
  <cp:version/>
</cp:coreProperties>
</file>